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C03DCF-C622-471B-80F4-BB21073643CF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9B6D18-86F6-42F4-800B-60E7BB085590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 w="28575"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Репутация</a:t>
          </a:r>
          <a:endParaRPr lang="ru-RU" dirty="0"/>
        </a:p>
      </dgm:t>
    </dgm:pt>
    <dgm:pt modelId="{8F41E922-0452-4A90-9A67-75D9C4D2B474}" type="parTrans" cxnId="{DD8414BF-FCB9-458C-A4A1-43B60C2D9E62}">
      <dgm:prSet/>
      <dgm:spPr/>
      <dgm:t>
        <a:bodyPr/>
        <a:lstStyle/>
        <a:p>
          <a:endParaRPr lang="ru-RU"/>
        </a:p>
      </dgm:t>
    </dgm:pt>
    <dgm:pt modelId="{E8C47084-269C-461B-8E24-4D642BA7E19A}" type="sibTrans" cxnId="{DD8414BF-FCB9-458C-A4A1-43B60C2D9E62}">
      <dgm:prSet/>
      <dgm:spPr/>
      <dgm:t>
        <a:bodyPr/>
        <a:lstStyle/>
        <a:p>
          <a:endParaRPr lang="ru-RU"/>
        </a:p>
      </dgm:t>
    </dgm:pt>
    <dgm:pt modelId="{E9EDABBC-39A1-4FDF-88A1-040B6BC47DAA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Характер отношений с окружением</a:t>
          </a:r>
          <a:endParaRPr lang="ru-RU" b="1" dirty="0"/>
        </a:p>
      </dgm:t>
    </dgm:pt>
    <dgm:pt modelId="{659D5D8A-597D-476D-B278-C8CE273FF048}" type="parTrans" cxnId="{2ACB5E67-77AE-4F07-8241-E5C4350FC769}">
      <dgm:prSet/>
      <dgm:spPr/>
      <dgm:t>
        <a:bodyPr/>
        <a:lstStyle/>
        <a:p>
          <a:endParaRPr lang="ru-RU"/>
        </a:p>
      </dgm:t>
    </dgm:pt>
    <dgm:pt modelId="{BD989CDE-901A-4940-9B4C-FDFCE3BDA651}" type="sibTrans" cxnId="{2ACB5E67-77AE-4F07-8241-E5C4350FC769}">
      <dgm:prSet/>
      <dgm:spPr/>
      <dgm:t>
        <a:bodyPr/>
        <a:lstStyle/>
        <a:p>
          <a:endParaRPr lang="ru-RU"/>
        </a:p>
      </dgm:t>
    </dgm:pt>
    <dgm:pt modelId="{0B26C565-DF85-4B8C-8DA3-9A8AE1980DFF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Социальные программы</a:t>
          </a:r>
          <a:endParaRPr lang="ru-RU" b="1" dirty="0"/>
        </a:p>
      </dgm:t>
    </dgm:pt>
    <dgm:pt modelId="{F9057D5E-2D8B-4AC3-ADE4-DB253AEA1252}" type="parTrans" cxnId="{3E40B639-39AD-429C-9A7C-BA8CD943BF36}">
      <dgm:prSet/>
      <dgm:spPr/>
      <dgm:t>
        <a:bodyPr/>
        <a:lstStyle/>
        <a:p>
          <a:endParaRPr lang="ru-RU"/>
        </a:p>
      </dgm:t>
    </dgm:pt>
    <dgm:pt modelId="{6794F995-3A41-4836-971A-0A0B2445B6E8}" type="sibTrans" cxnId="{3E40B639-39AD-429C-9A7C-BA8CD943BF36}">
      <dgm:prSet/>
      <dgm:spPr/>
      <dgm:t>
        <a:bodyPr/>
        <a:lstStyle/>
        <a:p>
          <a:endParaRPr lang="ru-RU"/>
        </a:p>
      </dgm:t>
    </dgm:pt>
    <dgm:pt modelId="{063CB2FD-F6F2-4D5A-8EC5-2C1331B09FD7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Благотворительность</a:t>
          </a:r>
          <a:endParaRPr lang="ru-RU" b="1" dirty="0"/>
        </a:p>
      </dgm:t>
    </dgm:pt>
    <dgm:pt modelId="{B3323EBA-69C9-4CF8-99B6-202BC64E4718}" type="parTrans" cxnId="{11BC3544-F59E-49B1-8B8C-738996FEC4B9}">
      <dgm:prSet/>
      <dgm:spPr/>
      <dgm:t>
        <a:bodyPr/>
        <a:lstStyle/>
        <a:p>
          <a:endParaRPr lang="ru-RU"/>
        </a:p>
      </dgm:t>
    </dgm:pt>
    <dgm:pt modelId="{DD278E66-B5C7-488E-973F-FCC188385DAD}" type="sibTrans" cxnId="{11BC3544-F59E-49B1-8B8C-738996FEC4B9}">
      <dgm:prSet/>
      <dgm:spPr/>
      <dgm:t>
        <a:bodyPr/>
        <a:lstStyle/>
        <a:p>
          <a:endParaRPr lang="ru-RU"/>
        </a:p>
      </dgm:t>
    </dgm:pt>
    <dgm:pt modelId="{16572658-7FBC-49AD-8A64-E7487933838B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/>
            <a:t>Спонсорская деятельность</a:t>
          </a:r>
          <a:endParaRPr lang="ru-RU" b="1" dirty="0"/>
        </a:p>
      </dgm:t>
    </dgm:pt>
    <dgm:pt modelId="{8C91C25D-D953-4DB8-A5BB-80E5E74DD228}" type="parTrans" cxnId="{822F3B4C-EED1-4053-94D5-293AE379A8F4}">
      <dgm:prSet/>
      <dgm:spPr/>
      <dgm:t>
        <a:bodyPr/>
        <a:lstStyle/>
        <a:p>
          <a:endParaRPr lang="ru-RU"/>
        </a:p>
      </dgm:t>
    </dgm:pt>
    <dgm:pt modelId="{9B68CB86-7833-4D39-B8D9-6AAE8DD8BE5B}" type="sibTrans" cxnId="{822F3B4C-EED1-4053-94D5-293AE379A8F4}">
      <dgm:prSet/>
      <dgm:spPr/>
      <dgm:t>
        <a:bodyPr/>
        <a:lstStyle/>
        <a:p>
          <a:endParaRPr lang="ru-RU"/>
        </a:p>
      </dgm:t>
    </dgm:pt>
    <dgm:pt modelId="{11D51506-AA41-4A25-937C-8855D69236B6}" type="pres">
      <dgm:prSet presAssocID="{F6C03DCF-C622-471B-80F4-BB21073643C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8D2288D-CAA7-4A01-BD7F-7ED5C0B10E23}" type="pres">
      <dgm:prSet presAssocID="{019B6D18-86F6-42F4-800B-60E7BB085590}" presName="centerShape" presStyleLbl="node0" presStyleIdx="0" presStyleCnt="1"/>
      <dgm:spPr/>
    </dgm:pt>
    <dgm:pt modelId="{EC4A1E58-2287-42B3-80A1-E22078835915}" type="pres">
      <dgm:prSet presAssocID="{659D5D8A-597D-476D-B278-C8CE273FF048}" presName="parTrans" presStyleLbl="bgSibTrans2D1" presStyleIdx="0" presStyleCnt="4"/>
      <dgm:spPr/>
    </dgm:pt>
    <dgm:pt modelId="{F167AE31-0AAA-4E5B-9779-0DE5B8663711}" type="pres">
      <dgm:prSet presAssocID="{E9EDABBC-39A1-4FDF-88A1-040B6BC47DAA}" presName="node" presStyleLbl="node1" presStyleIdx="0" presStyleCnt="4" custRadScaleRad="100659" custRadScaleInc="-1554">
        <dgm:presLayoutVars>
          <dgm:bulletEnabled val="1"/>
        </dgm:presLayoutVars>
      </dgm:prSet>
      <dgm:spPr/>
    </dgm:pt>
    <dgm:pt modelId="{E6331215-B1A5-4AA9-B24D-665BA380C99B}" type="pres">
      <dgm:prSet presAssocID="{F9057D5E-2D8B-4AC3-ADE4-DB253AEA1252}" presName="parTrans" presStyleLbl="bgSibTrans2D1" presStyleIdx="1" presStyleCnt="4"/>
      <dgm:spPr/>
    </dgm:pt>
    <dgm:pt modelId="{C8892844-2C63-427B-9F0F-76CFFC96793D}" type="pres">
      <dgm:prSet presAssocID="{0B26C565-DF85-4B8C-8DA3-9A8AE1980DFF}" presName="node" presStyleLbl="node1" presStyleIdx="1" presStyleCnt="4">
        <dgm:presLayoutVars>
          <dgm:bulletEnabled val="1"/>
        </dgm:presLayoutVars>
      </dgm:prSet>
      <dgm:spPr/>
    </dgm:pt>
    <dgm:pt modelId="{BCAAE7E5-3F37-4D9B-B8F6-8A5EC9FCCF72}" type="pres">
      <dgm:prSet presAssocID="{8C91C25D-D953-4DB8-A5BB-80E5E74DD228}" presName="parTrans" presStyleLbl="bgSibTrans2D1" presStyleIdx="2" presStyleCnt="4"/>
      <dgm:spPr/>
    </dgm:pt>
    <dgm:pt modelId="{A1A56B9E-4DA4-4CC6-98F2-C1BBF989B0B7}" type="pres">
      <dgm:prSet presAssocID="{16572658-7FBC-49AD-8A64-E7487933838B}" presName="node" presStyleLbl="node1" presStyleIdx="2" presStyleCnt="4">
        <dgm:presLayoutVars>
          <dgm:bulletEnabled val="1"/>
        </dgm:presLayoutVars>
      </dgm:prSet>
      <dgm:spPr/>
    </dgm:pt>
    <dgm:pt modelId="{BE5DC7A8-671D-44B2-BBB1-35DB8F7215AA}" type="pres">
      <dgm:prSet presAssocID="{B3323EBA-69C9-4CF8-99B6-202BC64E4718}" presName="parTrans" presStyleLbl="bgSibTrans2D1" presStyleIdx="3" presStyleCnt="4"/>
      <dgm:spPr/>
    </dgm:pt>
    <dgm:pt modelId="{F2BDCA92-870E-4DBF-B945-DAAAA60AB991}" type="pres">
      <dgm:prSet presAssocID="{063CB2FD-F6F2-4D5A-8EC5-2C1331B09FD7}" presName="node" presStyleLbl="node1" presStyleIdx="3" presStyleCnt="4">
        <dgm:presLayoutVars>
          <dgm:bulletEnabled val="1"/>
        </dgm:presLayoutVars>
      </dgm:prSet>
      <dgm:spPr/>
    </dgm:pt>
  </dgm:ptLst>
  <dgm:cxnLst>
    <dgm:cxn modelId="{DD8414BF-FCB9-458C-A4A1-43B60C2D9E62}" srcId="{F6C03DCF-C622-471B-80F4-BB21073643CF}" destId="{019B6D18-86F6-42F4-800B-60E7BB085590}" srcOrd="0" destOrd="0" parTransId="{8F41E922-0452-4A90-9A67-75D9C4D2B474}" sibTransId="{E8C47084-269C-461B-8E24-4D642BA7E19A}"/>
    <dgm:cxn modelId="{822F3B4C-EED1-4053-94D5-293AE379A8F4}" srcId="{019B6D18-86F6-42F4-800B-60E7BB085590}" destId="{16572658-7FBC-49AD-8A64-E7487933838B}" srcOrd="2" destOrd="0" parTransId="{8C91C25D-D953-4DB8-A5BB-80E5E74DD228}" sibTransId="{9B68CB86-7833-4D39-B8D9-6AAE8DD8BE5B}"/>
    <dgm:cxn modelId="{3E40B639-39AD-429C-9A7C-BA8CD943BF36}" srcId="{019B6D18-86F6-42F4-800B-60E7BB085590}" destId="{0B26C565-DF85-4B8C-8DA3-9A8AE1980DFF}" srcOrd="1" destOrd="0" parTransId="{F9057D5E-2D8B-4AC3-ADE4-DB253AEA1252}" sibTransId="{6794F995-3A41-4836-971A-0A0B2445B6E8}"/>
    <dgm:cxn modelId="{D70162AD-0B63-4234-B500-13700975E560}" type="presOf" srcId="{019B6D18-86F6-42F4-800B-60E7BB085590}" destId="{E8D2288D-CAA7-4A01-BD7F-7ED5C0B10E23}" srcOrd="0" destOrd="0" presId="urn:microsoft.com/office/officeart/2005/8/layout/radial4"/>
    <dgm:cxn modelId="{14F24A0B-9606-4D3F-AEA1-44A5DD174DFE}" type="presOf" srcId="{F6C03DCF-C622-471B-80F4-BB21073643CF}" destId="{11D51506-AA41-4A25-937C-8855D69236B6}" srcOrd="0" destOrd="0" presId="urn:microsoft.com/office/officeart/2005/8/layout/radial4"/>
    <dgm:cxn modelId="{DB259ED2-5E67-4064-B6A7-B305421D2A17}" type="presOf" srcId="{16572658-7FBC-49AD-8A64-E7487933838B}" destId="{A1A56B9E-4DA4-4CC6-98F2-C1BBF989B0B7}" srcOrd="0" destOrd="0" presId="urn:microsoft.com/office/officeart/2005/8/layout/radial4"/>
    <dgm:cxn modelId="{11BC3544-F59E-49B1-8B8C-738996FEC4B9}" srcId="{019B6D18-86F6-42F4-800B-60E7BB085590}" destId="{063CB2FD-F6F2-4D5A-8EC5-2C1331B09FD7}" srcOrd="3" destOrd="0" parTransId="{B3323EBA-69C9-4CF8-99B6-202BC64E4718}" sibTransId="{DD278E66-B5C7-488E-973F-FCC188385DAD}"/>
    <dgm:cxn modelId="{E9C82375-C05C-4162-8137-8E8512C45445}" type="presOf" srcId="{063CB2FD-F6F2-4D5A-8EC5-2C1331B09FD7}" destId="{F2BDCA92-870E-4DBF-B945-DAAAA60AB991}" srcOrd="0" destOrd="0" presId="urn:microsoft.com/office/officeart/2005/8/layout/radial4"/>
    <dgm:cxn modelId="{2ACB5E67-77AE-4F07-8241-E5C4350FC769}" srcId="{019B6D18-86F6-42F4-800B-60E7BB085590}" destId="{E9EDABBC-39A1-4FDF-88A1-040B6BC47DAA}" srcOrd="0" destOrd="0" parTransId="{659D5D8A-597D-476D-B278-C8CE273FF048}" sibTransId="{BD989CDE-901A-4940-9B4C-FDFCE3BDA651}"/>
    <dgm:cxn modelId="{3B51DDDF-E751-48EE-BD97-9F7F40EE2E33}" type="presOf" srcId="{0B26C565-DF85-4B8C-8DA3-9A8AE1980DFF}" destId="{C8892844-2C63-427B-9F0F-76CFFC96793D}" srcOrd="0" destOrd="0" presId="urn:microsoft.com/office/officeart/2005/8/layout/radial4"/>
    <dgm:cxn modelId="{03B48321-5E99-486C-834B-971BC2C6484B}" type="presOf" srcId="{E9EDABBC-39A1-4FDF-88A1-040B6BC47DAA}" destId="{F167AE31-0AAA-4E5B-9779-0DE5B8663711}" srcOrd="0" destOrd="0" presId="urn:microsoft.com/office/officeart/2005/8/layout/radial4"/>
    <dgm:cxn modelId="{E19285FC-1D56-48B5-9430-377396749B00}" type="presOf" srcId="{659D5D8A-597D-476D-B278-C8CE273FF048}" destId="{EC4A1E58-2287-42B3-80A1-E22078835915}" srcOrd="0" destOrd="0" presId="urn:microsoft.com/office/officeart/2005/8/layout/radial4"/>
    <dgm:cxn modelId="{15B52AB0-6E39-4228-9054-8BB7F7B82407}" type="presOf" srcId="{B3323EBA-69C9-4CF8-99B6-202BC64E4718}" destId="{BE5DC7A8-671D-44B2-BBB1-35DB8F7215AA}" srcOrd="0" destOrd="0" presId="urn:microsoft.com/office/officeart/2005/8/layout/radial4"/>
    <dgm:cxn modelId="{C0434519-6484-49EB-8A47-B0CCD204AEFF}" type="presOf" srcId="{F9057D5E-2D8B-4AC3-ADE4-DB253AEA1252}" destId="{E6331215-B1A5-4AA9-B24D-665BA380C99B}" srcOrd="0" destOrd="0" presId="urn:microsoft.com/office/officeart/2005/8/layout/radial4"/>
    <dgm:cxn modelId="{9157C52C-46EB-4C6B-8454-9E46B08B7B42}" type="presOf" srcId="{8C91C25D-D953-4DB8-A5BB-80E5E74DD228}" destId="{BCAAE7E5-3F37-4D9B-B8F6-8A5EC9FCCF72}" srcOrd="0" destOrd="0" presId="urn:microsoft.com/office/officeart/2005/8/layout/radial4"/>
    <dgm:cxn modelId="{00B18671-E692-4269-BFD8-A8731AB01D57}" type="presParOf" srcId="{11D51506-AA41-4A25-937C-8855D69236B6}" destId="{E8D2288D-CAA7-4A01-BD7F-7ED5C0B10E23}" srcOrd="0" destOrd="0" presId="urn:microsoft.com/office/officeart/2005/8/layout/radial4"/>
    <dgm:cxn modelId="{4F4D6F30-9E60-4237-A8BF-1163E317CB1E}" type="presParOf" srcId="{11D51506-AA41-4A25-937C-8855D69236B6}" destId="{EC4A1E58-2287-42B3-80A1-E22078835915}" srcOrd="1" destOrd="0" presId="urn:microsoft.com/office/officeart/2005/8/layout/radial4"/>
    <dgm:cxn modelId="{0EC3DFCC-D69F-4947-AC77-15B9E0331110}" type="presParOf" srcId="{11D51506-AA41-4A25-937C-8855D69236B6}" destId="{F167AE31-0AAA-4E5B-9779-0DE5B8663711}" srcOrd="2" destOrd="0" presId="urn:microsoft.com/office/officeart/2005/8/layout/radial4"/>
    <dgm:cxn modelId="{22A7BC57-7EAC-46FA-90EE-5EE9AB36E4E3}" type="presParOf" srcId="{11D51506-AA41-4A25-937C-8855D69236B6}" destId="{E6331215-B1A5-4AA9-B24D-665BA380C99B}" srcOrd="3" destOrd="0" presId="urn:microsoft.com/office/officeart/2005/8/layout/radial4"/>
    <dgm:cxn modelId="{A2C68127-8898-4256-BABD-C8C849D279B8}" type="presParOf" srcId="{11D51506-AA41-4A25-937C-8855D69236B6}" destId="{C8892844-2C63-427B-9F0F-76CFFC96793D}" srcOrd="4" destOrd="0" presId="urn:microsoft.com/office/officeart/2005/8/layout/radial4"/>
    <dgm:cxn modelId="{6B42C6F7-1ABA-4BCD-92F6-7D0A809F46C6}" type="presParOf" srcId="{11D51506-AA41-4A25-937C-8855D69236B6}" destId="{BCAAE7E5-3F37-4D9B-B8F6-8A5EC9FCCF72}" srcOrd="5" destOrd="0" presId="urn:microsoft.com/office/officeart/2005/8/layout/radial4"/>
    <dgm:cxn modelId="{39F6DBA6-77CF-4F26-81AD-76DD6157DC51}" type="presParOf" srcId="{11D51506-AA41-4A25-937C-8855D69236B6}" destId="{A1A56B9E-4DA4-4CC6-98F2-C1BBF989B0B7}" srcOrd="6" destOrd="0" presId="urn:microsoft.com/office/officeart/2005/8/layout/radial4"/>
    <dgm:cxn modelId="{4397BB9E-0D1E-4600-8948-7A7FEEA42389}" type="presParOf" srcId="{11D51506-AA41-4A25-937C-8855D69236B6}" destId="{BE5DC7A8-671D-44B2-BBB1-35DB8F7215AA}" srcOrd="7" destOrd="0" presId="urn:microsoft.com/office/officeart/2005/8/layout/radial4"/>
    <dgm:cxn modelId="{AD70A893-3D20-42B9-9C1C-E9E45C03DDE4}" type="presParOf" srcId="{11D51506-AA41-4A25-937C-8855D69236B6}" destId="{F2BDCA92-870E-4DBF-B945-DAAAA60AB991}" srcOrd="8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47ACE-361E-473E-BFF6-79C4515248EA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81FE7-2029-459E-8BE2-7257A07D7E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592947D-40C9-4BE8-8DE3-7FC476005F56}" type="datetime1">
              <a:rPr lang="ru-RU" smtClean="0"/>
              <a:t>08.01.2020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7DD9-4098-4847-8902-418171CCF565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0EB37-859D-4D75-B4A2-73688BF735E2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A21D-4A82-4BFB-8591-02A38BD2B85B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A245B4C-AAAB-423B-9836-05DB9787BAB7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E16C0-EB18-4526-AE16-A681925FEBA2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0B8B-6177-4AB6-AC59-E785378BB16D}" type="datetime1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A72-F6FE-4D0F-ADC2-763C62AC6F47}" type="datetime1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665AF-FA39-463D-8565-53298D1CADDB}" type="datetime1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3F12A-FB9D-4C34-92B6-1E5B1FF93686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6E3EC-F1A0-45C2-97C9-13F6162DDA0E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83E93F-1847-4BB6-90D4-6448BA434518}" type="datetime1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143248"/>
            <a:ext cx="6858000" cy="173355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Корпоративная </a:t>
            </a:r>
            <a:r>
              <a:rPr lang="ru-RU" sz="2800" b="1" dirty="0" smtClean="0"/>
              <a:t>социальная ответственность как стратегическая цель современной </a:t>
            </a:r>
            <a:r>
              <a:rPr lang="ru-RU" sz="2800" b="1" dirty="0" smtClean="0"/>
              <a:t>компании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Деловая репутация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Деловая репутация организации – это объективно сложившееся и подтвержденное практикой коллективное мнение об </a:t>
            </a:r>
            <a:r>
              <a:rPr lang="ru-RU" dirty="0" smtClean="0"/>
              <a:t>организации</a:t>
            </a:r>
          </a:p>
          <a:p>
            <a:r>
              <a:rPr lang="ru-RU" dirty="0" smtClean="0"/>
              <a:t>Деловая репутация – это то, что скрывается за образом, это реальное положение дел </a:t>
            </a:r>
            <a:r>
              <a:rPr lang="ru-RU" dirty="0" smtClean="0"/>
              <a:t>организации</a:t>
            </a:r>
          </a:p>
          <a:p>
            <a:r>
              <a:rPr lang="ru-RU" dirty="0" smtClean="0"/>
              <a:t>Формирование деловой репутации рассчитано на длительную перспективу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Средства создания репутации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Параметры деловой репутации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Финансовое  состояние</a:t>
            </a:r>
            <a:endParaRPr lang="ru-RU" dirty="0" smtClean="0"/>
          </a:p>
          <a:p>
            <a:pPr lvl="0"/>
            <a:r>
              <a:rPr lang="ru-RU" dirty="0" smtClean="0"/>
              <a:t>Корпоративное  </a:t>
            </a:r>
            <a:r>
              <a:rPr lang="ru-RU" dirty="0" smtClean="0"/>
              <a:t>управление </a:t>
            </a:r>
          </a:p>
          <a:p>
            <a:pPr lvl="0"/>
            <a:r>
              <a:rPr lang="ru-RU" dirty="0" smtClean="0"/>
              <a:t>Качество  </a:t>
            </a:r>
            <a:r>
              <a:rPr lang="ru-RU" dirty="0" smtClean="0"/>
              <a:t>товаров и </a:t>
            </a:r>
            <a:r>
              <a:rPr lang="ru-RU" dirty="0" smtClean="0"/>
              <a:t>услуг</a:t>
            </a:r>
            <a:endParaRPr lang="ru-RU" dirty="0" smtClean="0"/>
          </a:p>
          <a:p>
            <a:pPr lvl="0"/>
            <a:r>
              <a:rPr lang="ru-RU" dirty="0" smtClean="0"/>
              <a:t>Качество  менеджмента</a:t>
            </a:r>
            <a:endParaRPr lang="ru-RU" dirty="0" smtClean="0"/>
          </a:p>
          <a:p>
            <a:pPr lvl="0"/>
            <a:r>
              <a:rPr lang="ru-RU" dirty="0" smtClean="0"/>
              <a:t>Инновации </a:t>
            </a:r>
            <a:endParaRPr lang="ru-RU" dirty="0" smtClean="0"/>
          </a:p>
          <a:p>
            <a:pPr lvl="0"/>
            <a:r>
              <a:rPr lang="ru-RU" dirty="0" smtClean="0"/>
              <a:t>Экологическая  ответственность</a:t>
            </a:r>
            <a:endParaRPr lang="ru-RU" dirty="0" smtClean="0"/>
          </a:p>
          <a:p>
            <a:pPr lvl="0"/>
            <a:r>
              <a:rPr lang="ru-RU" dirty="0" smtClean="0"/>
              <a:t>Социальная  ответственность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вопросы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Объект</a:t>
            </a:r>
            <a:r>
              <a:rPr lang="ru-RU" dirty="0" smtClean="0"/>
              <a:t>, субъект, принципы, подходы, направления и компоненты </a:t>
            </a:r>
            <a:r>
              <a:rPr lang="ru-RU" dirty="0" smtClean="0"/>
              <a:t>КСО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Корпоративная социальная ответственность: роль в создании положительного имиджа и деловой репутации компании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Объект, субъект, принципы, подходы, направления и компоненты </a:t>
            </a:r>
            <a:r>
              <a:rPr lang="ru-RU" b="1" dirty="0" smtClean="0"/>
              <a:t>КСО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 smtClean="0"/>
              <a:t>каждой организации, ведущей бизнес, общество представляется как система заинтересованных </a:t>
            </a:r>
            <a:r>
              <a:rPr lang="ru-RU" dirty="0" smtClean="0"/>
              <a:t>сторон</a:t>
            </a:r>
          </a:p>
          <a:p>
            <a:r>
              <a:rPr lang="ru-RU" dirty="0" smtClean="0"/>
              <a:t>Корпоративная социальная ответственность </a:t>
            </a:r>
            <a:r>
              <a:rPr lang="ru-RU" dirty="0" smtClean="0"/>
              <a:t>как рациональный отклик </a:t>
            </a:r>
            <a:r>
              <a:rPr lang="ru-RU" dirty="0" smtClean="0"/>
              <a:t>компании на систему </a:t>
            </a:r>
            <a:r>
              <a:rPr lang="ru-RU" dirty="0" smtClean="0"/>
              <a:t>ожиданий </a:t>
            </a:r>
            <a:r>
              <a:rPr lang="ru-RU" dirty="0" smtClean="0"/>
              <a:t>заинтересованных </a:t>
            </a:r>
            <a:r>
              <a:rPr lang="ru-RU" dirty="0" smtClean="0"/>
              <a:t>сторон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Развитие КСО в России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Малое количество компаний придерживаются международных стандартов при трактовке </a:t>
            </a:r>
            <a:r>
              <a:rPr lang="ru-RU" dirty="0" smtClean="0"/>
              <a:t>КСО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Лидируют крупные компании, которые стараются соответствовать общемировым </a:t>
            </a:r>
            <a:r>
              <a:rPr lang="ru-RU" dirty="0" smtClean="0"/>
              <a:t>тенденциям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 Рост заинтересованности компаний в развитии стратегического подхода к </a:t>
            </a:r>
            <a:r>
              <a:rPr lang="ru-RU" dirty="0" smtClean="0"/>
              <a:t>КСО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Сохранение ориентации на внутренних </a:t>
            </a:r>
            <a:r>
              <a:rPr lang="ru-RU" dirty="0" err="1" smtClean="0"/>
              <a:t>стекхолдеров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Субъектом КСО является организация, которая реализует набор ролей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Содержание  </a:t>
            </a:r>
            <a:r>
              <a:rPr lang="ru-RU" b="1" dirty="0" smtClean="0"/>
              <a:t>социальной ответственности </a:t>
            </a:r>
            <a:r>
              <a:rPr lang="ru-RU" b="1" dirty="0" smtClean="0"/>
              <a:t>включае</a:t>
            </a:r>
            <a:r>
              <a:rPr lang="ru-RU" dirty="0" smtClean="0"/>
              <a:t>т: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1) выпуск безопасных товаров, эффективное использование ресурсов, установление справедливых цен, обеспечение безопасности и соблюдение экологии на </a:t>
            </a:r>
            <a:r>
              <a:rPr lang="ru-RU" dirty="0" smtClean="0"/>
              <a:t>производстве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соблюдение норм общественной жизни, </a:t>
            </a:r>
            <a:r>
              <a:rPr lang="ru-RU" dirty="0" smtClean="0"/>
              <a:t>законов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 заботу о материальном положении работников, соблюдение их </a:t>
            </a:r>
            <a:r>
              <a:rPr lang="ru-RU" dirty="0" smtClean="0"/>
              <a:t>прав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защиту интересов инвесторов, предоставление доверительной </a:t>
            </a:r>
            <a:r>
              <a:rPr lang="ru-RU" dirty="0" smtClean="0"/>
              <a:t>информации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5) учет социально-экономического эффекта </a:t>
            </a:r>
            <a:r>
              <a:rPr lang="ru-RU" dirty="0" smtClean="0"/>
              <a:t>инвестирования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6) стимулирование и поддержку инноваций, признание ответственности за влияние на качество жизни </a:t>
            </a:r>
            <a:r>
              <a:rPr lang="ru-RU" dirty="0" smtClean="0"/>
              <a:t>окружения</a:t>
            </a:r>
          </a:p>
          <a:p>
            <a:pPr>
              <a:buNone/>
            </a:pPr>
            <a:r>
              <a:rPr lang="ru-RU" dirty="0" smtClean="0"/>
              <a:t>7) отказ от неэтичных конкурентных методов, неучастие в ограничении конкуренции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Объект КСО </a:t>
            </a:r>
            <a:r>
              <a:rPr lang="ru-RU" b="1" dirty="0" smtClean="0"/>
              <a:t>и его структура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Структура  связана </a:t>
            </a:r>
            <a:r>
              <a:rPr lang="ru-RU" dirty="0" smtClean="0"/>
              <a:t>с «адресами» ответственности, куда </a:t>
            </a:r>
            <a:r>
              <a:rPr lang="ru-RU" dirty="0" smtClean="0"/>
              <a:t>включают: </a:t>
            </a:r>
          </a:p>
          <a:p>
            <a:r>
              <a:rPr lang="ru-RU" dirty="0" smtClean="0"/>
              <a:t>персонал</a:t>
            </a:r>
          </a:p>
          <a:p>
            <a:r>
              <a:rPr lang="ru-RU" dirty="0" smtClean="0"/>
              <a:t>акционеров</a:t>
            </a:r>
          </a:p>
          <a:p>
            <a:r>
              <a:rPr lang="ru-RU" dirty="0" smtClean="0"/>
              <a:t>потребителей</a:t>
            </a:r>
          </a:p>
          <a:p>
            <a:r>
              <a:rPr lang="ru-RU" dirty="0" smtClean="0"/>
              <a:t>поставщиков </a:t>
            </a:r>
          </a:p>
          <a:p>
            <a:r>
              <a:rPr lang="ru-RU" dirty="0" smtClean="0"/>
              <a:t>партнеров</a:t>
            </a:r>
          </a:p>
          <a:p>
            <a:r>
              <a:rPr lang="ru-RU" dirty="0" smtClean="0"/>
              <a:t>органы </a:t>
            </a:r>
            <a:r>
              <a:rPr lang="ru-RU" dirty="0" smtClean="0"/>
              <a:t>государственной </a:t>
            </a:r>
            <a:r>
              <a:rPr lang="ru-RU" dirty="0" smtClean="0"/>
              <a:t>власти</a:t>
            </a:r>
          </a:p>
          <a:p>
            <a:r>
              <a:rPr lang="ru-RU" dirty="0" smtClean="0"/>
              <a:t>местные сообщества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Сущность </a:t>
            </a:r>
            <a:r>
              <a:rPr lang="ru-RU" b="1" dirty="0" smtClean="0"/>
              <a:t>концепции КСО и </a:t>
            </a:r>
            <a:r>
              <a:rPr lang="ru-RU" b="1" dirty="0" smtClean="0"/>
              <a:t>практика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 Компания-работодатель </a:t>
            </a:r>
            <a:r>
              <a:rPr lang="ru-RU" dirty="0" smtClean="0"/>
              <a:t>– создаёт привлекательные рабочие </a:t>
            </a:r>
            <a:r>
              <a:rPr lang="ru-RU" dirty="0" smtClean="0"/>
              <a:t>места</a:t>
            </a:r>
          </a:p>
          <a:p>
            <a:pPr>
              <a:buNone/>
            </a:pPr>
            <a:r>
              <a:rPr lang="ru-RU" dirty="0" smtClean="0"/>
              <a:t>2) Компания-производитель </a:t>
            </a:r>
            <a:r>
              <a:rPr lang="ru-RU" dirty="0" smtClean="0"/>
              <a:t> </a:t>
            </a:r>
            <a:r>
              <a:rPr lang="ru-RU" dirty="0" smtClean="0"/>
              <a:t>– создает качественные товары и </a:t>
            </a:r>
            <a:r>
              <a:rPr lang="ru-RU" dirty="0" smtClean="0"/>
              <a:t>услуги</a:t>
            </a:r>
          </a:p>
          <a:p>
            <a:pPr>
              <a:buNone/>
            </a:pPr>
            <a:r>
              <a:rPr lang="ru-RU" dirty="0" smtClean="0"/>
              <a:t>3) Компания-налогоплательщик – платит все </a:t>
            </a:r>
            <a:r>
              <a:rPr lang="ru-RU" dirty="0" smtClean="0"/>
              <a:t>налоги</a:t>
            </a:r>
          </a:p>
          <a:p>
            <a:pPr>
              <a:buNone/>
            </a:pPr>
            <a:r>
              <a:rPr lang="ru-RU" dirty="0" smtClean="0"/>
              <a:t>4) Компания-заёмщик капитала – вовремя погашает </a:t>
            </a:r>
            <a:r>
              <a:rPr lang="ru-RU" dirty="0" smtClean="0"/>
              <a:t>кредиты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Сущность концепции КСО и практика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</a:t>
            </a:r>
            <a:r>
              <a:rPr lang="ru-RU" dirty="0" smtClean="0"/>
              <a:t>) Компания-бизнес-партнер – реализует добросовестную деловую практику</a:t>
            </a:r>
          </a:p>
          <a:p>
            <a:pPr>
              <a:buNone/>
            </a:pPr>
            <a:r>
              <a:rPr lang="ru-RU" dirty="0" smtClean="0"/>
              <a:t>6) </a:t>
            </a:r>
            <a:r>
              <a:rPr lang="ru-RU" dirty="0" err="1" smtClean="0"/>
              <a:t>Компания-корпоративный</a:t>
            </a:r>
            <a:r>
              <a:rPr lang="ru-RU" dirty="0" smtClean="0"/>
              <a:t> гражданин – предотвращает возможные негативные последствия своей </a:t>
            </a:r>
            <a:r>
              <a:rPr lang="ru-RU" dirty="0" smtClean="0"/>
              <a:t>деятельности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7) Компания-член общественных организаций </a:t>
            </a:r>
            <a:r>
              <a:rPr lang="ru-RU" dirty="0" smtClean="0"/>
              <a:t>– вносит </a:t>
            </a:r>
            <a:r>
              <a:rPr lang="ru-RU" dirty="0" smtClean="0"/>
              <a:t>вклад в формирование гражданского общества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7633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2. Корпоративная социальная ответственность: роль в создании положительного имиджа и деловой репутации компании</a:t>
            </a:r>
            <a:endParaRPr lang="ru-RU" sz="2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8229600" cy="4371034"/>
          </a:xfrm>
        </p:spPr>
        <p:txBody>
          <a:bodyPr/>
          <a:lstStyle/>
          <a:p>
            <a:r>
              <a:rPr lang="ru-RU" dirty="0" smtClean="0"/>
              <a:t>Корпоративный имидж – общее  </a:t>
            </a:r>
            <a:r>
              <a:rPr lang="ru-RU" dirty="0" smtClean="0"/>
              <a:t>представление, складывающееся у индивида о </a:t>
            </a:r>
            <a:r>
              <a:rPr lang="ru-RU" dirty="0" smtClean="0"/>
              <a:t>корпорации</a:t>
            </a:r>
          </a:p>
          <a:p>
            <a:r>
              <a:rPr lang="ru-RU" dirty="0" smtClean="0"/>
              <a:t>Компании имеют свой образ в глазах внешней среды и в глазах собственного персонала – внешний и внутренний </a:t>
            </a:r>
            <a:r>
              <a:rPr lang="ru-RU" dirty="0" smtClean="0"/>
              <a:t>имидж </a:t>
            </a:r>
          </a:p>
          <a:p>
            <a:r>
              <a:rPr lang="ru-RU" dirty="0" smtClean="0"/>
              <a:t>Компании </a:t>
            </a:r>
            <a:r>
              <a:rPr lang="ru-RU" dirty="0" smtClean="0"/>
              <a:t>постоянно обновляют свой имидж – обновленный </a:t>
            </a:r>
            <a:r>
              <a:rPr lang="ru-RU" dirty="0" smtClean="0"/>
              <a:t>имидж</a:t>
            </a:r>
          </a:p>
          <a:p>
            <a:r>
              <a:rPr lang="ru-RU" dirty="0" smtClean="0"/>
              <a:t>Имидж – эмоционально  </a:t>
            </a:r>
            <a:r>
              <a:rPr lang="ru-RU" dirty="0" smtClean="0"/>
              <a:t>окрашенный образ организации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</TotalTime>
  <Words>447</Words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 Корпоративная социальная ответственность как стратегическая цель современной компании</vt:lpstr>
      <vt:lpstr>Основные вопросы</vt:lpstr>
      <vt:lpstr>1. Объект, субъект, принципы, подходы, направления и компоненты КСО</vt:lpstr>
      <vt:lpstr>Развитие КСО в России </vt:lpstr>
      <vt:lpstr>Субъектом КСО является организация, которая реализует набор ролей</vt:lpstr>
      <vt:lpstr>Объект КСО и его структура</vt:lpstr>
      <vt:lpstr>Сущность концепции КСО и практика</vt:lpstr>
      <vt:lpstr>Сущность концепции КСО и практика</vt:lpstr>
      <vt:lpstr>2. Корпоративная социальная ответственность: роль в создании положительного имиджа и деловой репутации компании</vt:lpstr>
      <vt:lpstr>Деловая репутация </vt:lpstr>
      <vt:lpstr>Средства создания репутации</vt:lpstr>
      <vt:lpstr>Параметры деловой репутации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Корпоративная социальная ответственность как стратегическая цель современной компании</dc:title>
  <cp:lastModifiedBy>Leo</cp:lastModifiedBy>
  <cp:revision>7</cp:revision>
  <dcterms:modified xsi:type="dcterms:W3CDTF">2020-01-08T05:35:10Z</dcterms:modified>
</cp:coreProperties>
</file>